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</p:sldIdLst>
  <p:sldSz cx="18288000" cy="10287000"/>
  <p:notesSz cx="6858000" cy="9144000"/>
  <p:embeddedFontLst>
    <p:embeddedFont>
      <p:font typeface="Arial Narrow" panose="020B0606020202030204" pitchFamily="34" charset="0"/>
      <p:regular r:id="rId13"/>
      <p:bold r:id="rId14"/>
      <p:italic r:id="rId15"/>
      <p:boldItalic r:id="rId16"/>
    </p:embeddedFont>
    <p:embeddedFont>
      <p:font typeface="Open Sans" panose="020B0606030504020204" pitchFamily="34" charset="0"/>
      <p:regular r:id="rId17"/>
      <p:bold r:id="rId18"/>
      <p:italic r:id="rId19"/>
      <p:boldItalic r:id="rId20"/>
    </p:embeddedFont>
    <p:embeddedFont>
      <p:font typeface="Open Sans Bold" panose="020B0806030504020204" charset="0"/>
      <p:regular r:id="rId21"/>
    </p:embeddedFont>
    <p:embeddedFont>
      <p:font typeface="Open Sans Light" panose="020B0306030504020204" pitchFamily="34" charset="0"/>
      <p:regular r:id="rId22"/>
    </p:embeddedFont>
    <p:embeddedFont>
      <p:font typeface="Sitka Text" pitchFamily="2" charset="0"/>
      <p:regular r:id="rId23"/>
      <p:bold r:id="rId24"/>
      <p:italic r:id="rId25"/>
      <p:boldItalic r:id="rId26"/>
    </p:embeddedFont>
    <p:embeddedFont>
      <p:font typeface="TT Norms Std Condensed" panose="020B0604020202020204" charset="0"/>
      <p:regular r:id="rId27"/>
    </p:embeddedFont>
    <p:embeddedFont>
      <p:font typeface="TT Norms Std Condensed Bold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9" d="100"/>
          <a:sy n="49" d="100"/>
        </p:scale>
        <p:origin x="38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258A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999"/>
            </a:blip>
            <a:stretch>
              <a:fillRect t="-46899" b="-119767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17078" y="4140848"/>
            <a:ext cx="17053845" cy="1259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85"/>
              </a:lnSpc>
            </a:pPr>
            <a:r>
              <a:rPr lang="en-US" sz="8468" b="1" dirty="0">
                <a:solidFill>
                  <a:srgbClr val="FFFFFF"/>
                </a:solidFill>
                <a:latin typeface="Arial Narrow" panose="020B0606020202030204" pitchFamily="34" charset="0"/>
                <a:ea typeface="Atkinson Hyperlegible Bold"/>
                <a:cs typeface="Atkinson Hyperlegible Bold"/>
                <a:sym typeface="Atkinson Hyperlegible Bold"/>
              </a:rPr>
              <a:t>STREET SAFETY ANALYSIS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581400" y="6768367"/>
            <a:ext cx="11891033" cy="3462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55"/>
              </a:lnSpc>
            </a:pPr>
            <a:r>
              <a:rPr lang="en-US" sz="4125" dirty="0">
                <a:solidFill>
                  <a:srgbClr val="FFFFFF"/>
                </a:solidFill>
                <a:latin typeface="Sitka Text" pitchFamily="2" charset="0"/>
                <a:ea typeface="TT Norms Std Condensed"/>
                <a:cs typeface="TT Norms Std Condensed"/>
                <a:sym typeface="TT Norms Std Condensed"/>
              </a:rPr>
              <a:t>VARSHITHA YANAMALA</a:t>
            </a:r>
          </a:p>
          <a:p>
            <a:pPr algn="ctr">
              <a:lnSpc>
                <a:spcPts val="4455"/>
              </a:lnSpc>
            </a:pPr>
            <a:r>
              <a:rPr lang="en-US" sz="4125" dirty="0">
                <a:solidFill>
                  <a:srgbClr val="FFFFFF"/>
                </a:solidFill>
                <a:latin typeface="Sitka Text" pitchFamily="2" charset="0"/>
                <a:ea typeface="TT Norms Std Condensed"/>
                <a:cs typeface="TT Norms Std Condensed"/>
                <a:sym typeface="TT Norms Std Condensed"/>
              </a:rPr>
              <a:t>DATA 602-INTRODUCTION TO DATA ANALYSIS AND MACHINE LEARNING</a:t>
            </a:r>
          </a:p>
          <a:p>
            <a:pPr algn="ctr">
              <a:lnSpc>
                <a:spcPts val="4455"/>
              </a:lnSpc>
            </a:pPr>
            <a:r>
              <a:rPr lang="en-US" sz="4125" dirty="0">
                <a:solidFill>
                  <a:srgbClr val="FFFFFF"/>
                </a:solidFill>
                <a:latin typeface="Sitka Text" pitchFamily="2" charset="0"/>
                <a:ea typeface="TT Norms Std Condensed"/>
                <a:cs typeface="TT Norms Std Condensed"/>
                <a:sym typeface="TT Norms Std Condensed"/>
              </a:rPr>
              <a:t>UNIVERSITY OF MARYLAND, BALTIMORE COUNTY </a:t>
            </a:r>
          </a:p>
          <a:p>
            <a:pPr marL="0" lvl="0" indent="0" algn="ctr">
              <a:lnSpc>
                <a:spcPts val="4455"/>
              </a:lnSpc>
              <a:spcBef>
                <a:spcPct val="0"/>
              </a:spcBef>
            </a:pPr>
            <a:r>
              <a:rPr lang="en-US" sz="4125" dirty="0">
                <a:solidFill>
                  <a:srgbClr val="FFFFFF"/>
                </a:solidFill>
                <a:latin typeface="Sitka Text" pitchFamily="2" charset="0"/>
                <a:ea typeface="TT Norms Std Condensed"/>
                <a:cs typeface="TT Norms Std Condensed"/>
                <a:sym typeface="TT Norms Std Condensed"/>
              </a:rPr>
              <a:t>PROF. DEVIN FENSTERHEIM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4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42558" y="824856"/>
            <a:ext cx="4651615" cy="4194181"/>
            <a:chOff x="0" y="0"/>
            <a:chExt cx="1289257" cy="11624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89257" cy="1162473"/>
            </a:xfrm>
            <a:custGeom>
              <a:avLst/>
              <a:gdLst/>
              <a:ahLst/>
              <a:cxnLst/>
              <a:rect l="l" t="t" r="r" b="b"/>
              <a:pathLst>
                <a:path w="1289257" h="1162473">
                  <a:moveTo>
                    <a:pt x="78225" y="0"/>
                  </a:moveTo>
                  <a:lnTo>
                    <a:pt x="1211033" y="0"/>
                  </a:lnTo>
                  <a:cubicBezTo>
                    <a:pt x="1231779" y="0"/>
                    <a:pt x="1251676" y="8241"/>
                    <a:pt x="1266346" y="22911"/>
                  </a:cubicBezTo>
                  <a:cubicBezTo>
                    <a:pt x="1281016" y="37581"/>
                    <a:pt x="1289257" y="57478"/>
                    <a:pt x="1289257" y="78225"/>
                  </a:cubicBezTo>
                  <a:lnTo>
                    <a:pt x="1289257" y="1084249"/>
                  </a:lnTo>
                  <a:cubicBezTo>
                    <a:pt x="1289257" y="1104995"/>
                    <a:pt x="1281016" y="1124892"/>
                    <a:pt x="1266346" y="1139562"/>
                  </a:cubicBezTo>
                  <a:cubicBezTo>
                    <a:pt x="1251676" y="1154232"/>
                    <a:pt x="1231779" y="1162473"/>
                    <a:pt x="1211033" y="1162473"/>
                  </a:cubicBezTo>
                  <a:lnTo>
                    <a:pt x="78225" y="1162473"/>
                  </a:lnTo>
                  <a:cubicBezTo>
                    <a:pt x="57478" y="1162473"/>
                    <a:pt x="37581" y="1154232"/>
                    <a:pt x="22911" y="1139562"/>
                  </a:cubicBezTo>
                  <a:cubicBezTo>
                    <a:pt x="8241" y="1124892"/>
                    <a:pt x="0" y="1104995"/>
                    <a:pt x="0" y="1084249"/>
                  </a:cubicBezTo>
                  <a:lnTo>
                    <a:pt x="0" y="78225"/>
                  </a:lnTo>
                  <a:cubicBezTo>
                    <a:pt x="0" y="57478"/>
                    <a:pt x="8241" y="37581"/>
                    <a:pt x="22911" y="22911"/>
                  </a:cubicBezTo>
                  <a:cubicBezTo>
                    <a:pt x="37581" y="8241"/>
                    <a:pt x="57478" y="0"/>
                    <a:pt x="7822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276F7">
                    <a:alpha val="100000"/>
                  </a:srgbClr>
                </a:gs>
                <a:gs pos="100000">
                  <a:srgbClr val="000429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1289257" cy="12291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849085" y="1308541"/>
            <a:ext cx="8954364" cy="733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11"/>
              </a:lnSpc>
            </a:pPr>
            <a:r>
              <a:rPr lang="en-US" sz="4967" b="1">
                <a:solidFill>
                  <a:srgbClr val="FFFFFF"/>
                </a:solidFill>
                <a:latin typeface="TT Norms Std Condensed Bold"/>
                <a:ea typeface="TT Norms Std Condensed Bold"/>
                <a:cs typeface="TT Norms Std Condensed Bold"/>
                <a:sym typeface="TT Norms Std Condensed Bold"/>
              </a:rPr>
              <a:t>Acknowledgements and Q&amp;A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849085" y="3005194"/>
            <a:ext cx="8394464" cy="211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2134" b="1" spc="196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Acknowledgements:</a:t>
            </a:r>
          </a:p>
          <a:p>
            <a:pPr marL="460779" lvl="1" indent="-230389" algn="l">
              <a:lnSpc>
                <a:spcPts val="3438"/>
              </a:lnSpc>
              <a:buFont typeface="Arial"/>
              <a:buChar char="•"/>
            </a:pPr>
            <a:r>
              <a:rPr lang="en-US" sz="2134" spc="19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Data provided by City of Chicago Open Data Portal.</a:t>
            </a:r>
          </a:p>
          <a:p>
            <a:pPr marL="460779" lvl="1" indent="-230389" algn="l">
              <a:lnSpc>
                <a:spcPts val="3438"/>
              </a:lnSpc>
              <a:buFont typeface="Arial"/>
              <a:buChar char="•"/>
            </a:pPr>
            <a:r>
              <a:rPr lang="en-US" sz="2134" spc="19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Tools used: Python, Pandas, Scikit-learn, Geopandas, Folium.</a:t>
            </a:r>
          </a:p>
          <a:p>
            <a:pPr algn="l">
              <a:lnSpc>
                <a:spcPts val="3438"/>
              </a:lnSpc>
            </a:pPr>
            <a:endParaRPr lang="en-US" sz="2134" spc="196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946768" y="6602110"/>
            <a:ext cx="10828821" cy="747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37"/>
              </a:lnSpc>
            </a:pPr>
            <a:r>
              <a:rPr lang="en-US" sz="3934" b="1" spc="36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FEEL FREE TO ASK QUESTIONS......?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42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B861A4-8ED3-4A45-4DFC-FA225263D8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>
            <a:extLst>
              <a:ext uri="{FF2B5EF4-FFF2-40B4-BE49-F238E27FC236}">
                <a16:creationId xmlns:a16="http://schemas.microsoft.com/office/drawing/2014/main" id="{1A8DB6E1-98FD-A2CB-EE64-FD8ACF5DA721}"/>
              </a:ext>
            </a:extLst>
          </p:cNvPr>
          <p:cNvSpPr txBox="1"/>
          <p:nvPr/>
        </p:nvSpPr>
        <p:spPr>
          <a:xfrm>
            <a:off x="6477000" y="4731272"/>
            <a:ext cx="10828821" cy="824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37"/>
              </a:lnSpc>
            </a:pPr>
            <a:r>
              <a:rPr lang="en-US" sz="6600" b="1" spc="361" dirty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54143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0D1161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950"/>
            <a:ext cx="7385684" cy="10457606"/>
          </a:xfrm>
          <a:custGeom>
            <a:avLst/>
            <a:gdLst/>
            <a:ahLst/>
            <a:cxnLst/>
            <a:rect l="l" t="t" r="r" b="b"/>
            <a:pathLst>
              <a:path w="7385684" h="10457606">
                <a:moveTo>
                  <a:pt x="0" y="0"/>
                </a:moveTo>
                <a:lnTo>
                  <a:pt x="7385684" y="0"/>
                </a:lnTo>
                <a:lnTo>
                  <a:pt x="7385684" y="10457606"/>
                </a:lnTo>
                <a:lnTo>
                  <a:pt x="0" y="104576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9317557" y="1682202"/>
            <a:ext cx="7794180" cy="886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8"/>
              </a:lnSpc>
            </a:pPr>
            <a:r>
              <a:rPr lang="en-US" sz="6295" b="1">
                <a:solidFill>
                  <a:srgbClr val="FFFFFF"/>
                </a:solidFill>
                <a:latin typeface="TT Norms Std Condensed Bold"/>
                <a:ea typeface="TT Norms Std Condensed Bold"/>
                <a:cs typeface="TT Norms Std Condensed Bold"/>
                <a:sym typeface="TT Norms Std Condensed Bold"/>
              </a:rPr>
              <a:t>INTRODUCTION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144000" y="3083654"/>
            <a:ext cx="6782298" cy="2171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14"/>
              </a:lnSpc>
            </a:pPr>
            <a:r>
              <a:rPr lang="en-US" sz="2739" b="1" spc="205" dirty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BUSINESS PROBLEM:</a:t>
            </a:r>
          </a:p>
          <a:p>
            <a:pPr algn="l">
              <a:lnSpc>
                <a:spcPts val="4414"/>
              </a:lnSpc>
            </a:pPr>
            <a:r>
              <a:rPr lang="en-US" sz="2739" spc="205" dirty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Determine the safety of streets using data from 311 service requests, crimes, and traffic accidents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144000" y="5981960"/>
            <a:ext cx="7967737" cy="3276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17"/>
              </a:lnSpc>
            </a:pPr>
            <a:r>
              <a:rPr lang="en-US" sz="2742" b="1" spc="205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MOTIVATION:</a:t>
            </a:r>
          </a:p>
          <a:p>
            <a:pPr marL="592042" lvl="1" indent="-296021" algn="l">
              <a:lnSpc>
                <a:spcPts val="4417"/>
              </a:lnSpc>
              <a:buAutoNum type="arabicPeriod"/>
            </a:pPr>
            <a:r>
              <a:rPr lang="en-US" sz="2742" spc="205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Provide Insights to stakeholders like city planners, law enforcement and residents.</a:t>
            </a:r>
          </a:p>
          <a:p>
            <a:pPr marL="592042" lvl="1" indent="-296021" algn="l">
              <a:lnSpc>
                <a:spcPts val="4417"/>
              </a:lnSpc>
              <a:buAutoNum type="arabicPeriod"/>
            </a:pPr>
            <a:r>
              <a:rPr lang="en-US" sz="2742" spc="205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Help allocate resources effectively to improve street safety.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4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941506" y="-487132"/>
            <a:ext cx="6886646" cy="7069097"/>
            <a:chOff x="0" y="0"/>
            <a:chExt cx="1813767" cy="186182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13767" cy="1861820"/>
            </a:xfrm>
            <a:custGeom>
              <a:avLst/>
              <a:gdLst/>
              <a:ahLst/>
              <a:cxnLst/>
              <a:rect l="l" t="t" r="r" b="b"/>
              <a:pathLst>
                <a:path w="1813767" h="1861820">
                  <a:moveTo>
                    <a:pt x="0" y="0"/>
                  </a:moveTo>
                  <a:lnTo>
                    <a:pt x="1813767" y="0"/>
                  </a:lnTo>
                  <a:lnTo>
                    <a:pt x="1813767" y="1861820"/>
                  </a:lnTo>
                  <a:lnTo>
                    <a:pt x="0" y="1861820"/>
                  </a:lnTo>
                  <a:close/>
                </a:path>
              </a:pathLst>
            </a:custGeom>
            <a:gradFill rotWithShape="1">
              <a:gsLst>
                <a:gs pos="0">
                  <a:srgbClr val="5276F7">
                    <a:alpha val="100000"/>
                  </a:srgbClr>
                </a:gs>
                <a:gs pos="100000">
                  <a:srgbClr val="000429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1813767" cy="19284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1356166"/>
            <a:ext cx="9963616" cy="770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69"/>
              </a:lnSpc>
            </a:pPr>
            <a:r>
              <a:rPr lang="en-US" sz="5527" b="1">
                <a:solidFill>
                  <a:srgbClr val="FFFFFF"/>
                </a:solidFill>
                <a:latin typeface="TT Norms Std Condensed Bold"/>
                <a:ea typeface="TT Norms Std Condensed Bold"/>
                <a:cs typeface="TT Norms Std Condensed Bold"/>
                <a:sym typeface="TT Norms Std Condensed Bold"/>
              </a:rPr>
              <a:t>DATA OVERVIEW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700" y="2737018"/>
            <a:ext cx="535213" cy="535213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158E3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28700" y="6982543"/>
            <a:ext cx="535213" cy="535213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158E3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28700" y="5231404"/>
            <a:ext cx="535213" cy="535213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158E3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937133" y="1716334"/>
            <a:ext cx="9606497" cy="6692213"/>
            <a:chOff x="0" y="0"/>
            <a:chExt cx="1725985" cy="120238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725985" cy="1202380"/>
            </a:xfrm>
            <a:custGeom>
              <a:avLst/>
              <a:gdLst/>
              <a:ahLst/>
              <a:cxnLst/>
              <a:rect l="l" t="t" r="r" b="b"/>
              <a:pathLst>
                <a:path w="1725985" h="1202380">
                  <a:moveTo>
                    <a:pt x="80590" y="0"/>
                  </a:moveTo>
                  <a:lnTo>
                    <a:pt x="1645395" y="0"/>
                  </a:lnTo>
                  <a:cubicBezTo>
                    <a:pt x="1689904" y="0"/>
                    <a:pt x="1725985" y="36082"/>
                    <a:pt x="1725985" y="80590"/>
                  </a:cubicBezTo>
                  <a:lnTo>
                    <a:pt x="1725985" y="1121790"/>
                  </a:lnTo>
                  <a:cubicBezTo>
                    <a:pt x="1725985" y="1166298"/>
                    <a:pt x="1689904" y="1202380"/>
                    <a:pt x="1645395" y="1202380"/>
                  </a:cubicBezTo>
                  <a:lnTo>
                    <a:pt x="80590" y="1202380"/>
                  </a:lnTo>
                  <a:cubicBezTo>
                    <a:pt x="36082" y="1202380"/>
                    <a:pt x="0" y="1166298"/>
                    <a:pt x="0" y="1121790"/>
                  </a:cubicBezTo>
                  <a:lnTo>
                    <a:pt x="0" y="80590"/>
                  </a:lnTo>
                  <a:cubicBezTo>
                    <a:pt x="0" y="36082"/>
                    <a:pt x="36082" y="0"/>
                    <a:pt x="80590" y="0"/>
                  </a:cubicBezTo>
                  <a:close/>
                </a:path>
              </a:pathLst>
            </a:custGeom>
            <a:blipFill>
              <a:blip r:embed="rId2"/>
              <a:stretch>
                <a:fillRect l="-2247" r="-2247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1105325" y="2856216"/>
            <a:ext cx="381962" cy="334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2463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1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909103" y="2818083"/>
            <a:ext cx="2837636" cy="374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41"/>
              </a:lnSpc>
            </a:pPr>
            <a:r>
              <a:rPr lang="en-US" sz="2630" b="1">
                <a:solidFill>
                  <a:srgbClr val="FFFFFF"/>
                </a:solidFill>
                <a:latin typeface="TT Norms Std Condensed Bold"/>
                <a:ea typeface="TT Norms Std Condensed Bold"/>
                <a:cs typeface="TT Norms Std Condensed Bold"/>
                <a:sym typeface="TT Norms Std Condensed Bold"/>
              </a:rPr>
              <a:t>Datasets Used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909103" y="3321008"/>
            <a:ext cx="3365544" cy="935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76721" lvl="1" algn="l">
              <a:lnSpc>
                <a:spcPts val="2471"/>
              </a:lnSpc>
            </a:pPr>
            <a:r>
              <a:rPr lang="en-US" sz="1637" spc="122" dirty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Crimes Dataset (26000, 22)</a:t>
            </a:r>
          </a:p>
          <a:p>
            <a:pPr marL="176721" lvl="1" algn="l">
              <a:lnSpc>
                <a:spcPts val="2471"/>
              </a:lnSpc>
            </a:pPr>
            <a:r>
              <a:rPr lang="en-US" sz="1637" spc="122" dirty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311_requests (26000, 37)</a:t>
            </a:r>
          </a:p>
          <a:p>
            <a:pPr marL="176721" lvl="1" algn="l">
              <a:lnSpc>
                <a:spcPts val="2471"/>
              </a:lnSpc>
            </a:pPr>
            <a:r>
              <a:rPr lang="en-US" sz="1637" spc="122" dirty="0" err="1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Traffic_crashes</a:t>
            </a:r>
            <a:r>
              <a:rPr lang="en-US" sz="1637" spc="122" dirty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(26000, 22)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105325" y="7101742"/>
            <a:ext cx="381962" cy="334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2463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3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909103" y="7063609"/>
            <a:ext cx="2837636" cy="373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41"/>
              </a:lnSpc>
            </a:pPr>
            <a:r>
              <a:rPr lang="en-US" sz="2630" b="1">
                <a:solidFill>
                  <a:srgbClr val="FFFFFF"/>
                </a:solidFill>
                <a:latin typeface="TT Norms Std Condensed Bold"/>
                <a:ea typeface="TT Norms Std Condensed Bold"/>
                <a:cs typeface="TT Norms Std Condensed Bold"/>
                <a:sym typeface="TT Norms Std Condensed Bold"/>
              </a:rPr>
              <a:t>Key Attributes: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909103" y="7547484"/>
            <a:ext cx="5685130" cy="1086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24"/>
              </a:lnSpc>
            </a:pPr>
            <a:r>
              <a:rPr lang="en-US" sz="1936" spc="145" dirty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Latitude, Longitude, Incident Types, Dates,</a:t>
            </a:r>
          </a:p>
          <a:p>
            <a:pPr algn="l">
              <a:lnSpc>
                <a:spcPts val="2924"/>
              </a:lnSpc>
            </a:pPr>
            <a:r>
              <a:rPr lang="en-US" sz="1936" spc="145" dirty="0" err="1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Crime_types</a:t>
            </a:r>
            <a:endParaRPr lang="en-US" sz="1936" spc="145" dirty="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algn="l">
              <a:lnSpc>
                <a:spcPts val="2924"/>
              </a:lnSpc>
            </a:pPr>
            <a:endParaRPr lang="en-US" sz="1936" spc="145" dirty="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105325" y="5350603"/>
            <a:ext cx="381962" cy="334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2463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2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909103" y="5312470"/>
            <a:ext cx="2326632" cy="725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41"/>
              </a:lnSpc>
            </a:pPr>
            <a:r>
              <a:rPr lang="en-US" sz="2630" b="1">
                <a:solidFill>
                  <a:srgbClr val="FFFFFF"/>
                </a:solidFill>
                <a:latin typeface="TT Norms Std Condensed Bold"/>
                <a:ea typeface="TT Norms Std Condensed Bold"/>
                <a:cs typeface="TT Norms Std Condensed Bold"/>
                <a:sym typeface="TT Norms Std Condensed Bold"/>
              </a:rPr>
              <a:t>Data Sources:</a:t>
            </a:r>
          </a:p>
          <a:p>
            <a:pPr algn="l">
              <a:lnSpc>
                <a:spcPts val="2841"/>
              </a:lnSpc>
            </a:pPr>
            <a:endParaRPr lang="en-US" sz="2630" b="1">
              <a:solidFill>
                <a:srgbClr val="FFFFFF"/>
              </a:solidFill>
              <a:latin typeface="TT Norms Std Condensed Bold"/>
              <a:ea typeface="TT Norms Std Condensed Bold"/>
              <a:cs typeface="TT Norms Std Condensed Bold"/>
              <a:sym typeface="TT Norms Std Condensed Bold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909103" y="5796344"/>
            <a:ext cx="4309997" cy="1086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24"/>
              </a:lnSpc>
            </a:pPr>
            <a:r>
              <a:rPr lang="en-US" sz="1936" spc="145" dirty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City of Chicago Open Data Portal.</a:t>
            </a:r>
          </a:p>
          <a:p>
            <a:pPr algn="l">
              <a:lnSpc>
                <a:spcPts val="2924"/>
              </a:lnSpc>
            </a:pPr>
            <a:r>
              <a:rPr lang="en-US" sz="1936" b="1" spc="145" dirty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Link: </a:t>
            </a:r>
            <a:r>
              <a:rPr lang="en-US" sz="1936" spc="145" dirty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https://data.cityofchicago.org/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4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9112692" y="4440500"/>
            <a:ext cx="7350082" cy="2300798"/>
            <a:chOff x="0" y="0"/>
            <a:chExt cx="1935824" cy="60597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35824" cy="605971"/>
            </a:xfrm>
            <a:custGeom>
              <a:avLst/>
              <a:gdLst/>
              <a:ahLst/>
              <a:cxnLst/>
              <a:rect l="l" t="t" r="r" b="b"/>
              <a:pathLst>
                <a:path w="1935824" h="605971">
                  <a:moveTo>
                    <a:pt x="28439" y="0"/>
                  </a:moveTo>
                  <a:lnTo>
                    <a:pt x="1907385" y="0"/>
                  </a:lnTo>
                  <a:cubicBezTo>
                    <a:pt x="1914927" y="0"/>
                    <a:pt x="1922161" y="2996"/>
                    <a:pt x="1927494" y="8330"/>
                  </a:cubicBezTo>
                  <a:cubicBezTo>
                    <a:pt x="1932828" y="13663"/>
                    <a:pt x="1935824" y="20897"/>
                    <a:pt x="1935824" y="28439"/>
                  </a:cubicBezTo>
                  <a:lnTo>
                    <a:pt x="1935824" y="577532"/>
                  </a:lnTo>
                  <a:cubicBezTo>
                    <a:pt x="1935824" y="585075"/>
                    <a:pt x="1932828" y="592308"/>
                    <a:pt x="1927494" y="597642"/>
                  </a:cubicBezTo>
                  <a:cubicBezTo>
                    <a:pt x="1922161" y="602975"/>
                    <a:pt x="1914927" y="605971"/>
                    <a:pt x="1907385" y="605971"/>
                  </a:cubicBezTo>
                  <a:lnTo>
                    <a:pt x="28439" y="605971"/>
                  </a:lnTo>
                  <a:cubicBezTo>
                    <a:pt x="20897" y="605971"/>
                    <a:pt x="13663" y="602975"/>
                    <a:pt x="8330" y="597642"/>
                  </a:cubicBezTo>
                  <a:cubicBezTo>
                    <a:pt x="2996" y="592308"/>
                    <a:pt x="0" y="585075"/>
                    <a:pt x="0" y="577532"/>
                  </a:cubicBezTo>
                  <a:lnTo>
                    <a:pt x="0" y="28439"/>
                  </a:lnTo>
                  <a:cubicBezTo>
                    <a:pt x="0" y="20897"/>
                    <a:pt x="2996" y="13663"/>
                    <a:pt x="8330" y="8330"/>
                  </a:cubicBezTo>
                  <a:cubicBezTo>
                    <a:pt x="13663" y="2996"/>
                    <a:pt x="20897" y="0"/>
                    <a:pt x="28439" y="0"/>
                  </a:cubicBezTo>
                  <a:close/>
                </a:path>
              </a:pathLst>
            </a:custGeom>
            <a:solidFill>
              <a:srgbClr val="23274B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66675"/>
              <a:ext cx="1935824" cy="6726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643161" y="4684025"/>
            <a:ext cx="534286" cy="534286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522040" y="5266922"/>
            <a:ext cx="5649388" cy="1812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52831" lvl="1" indent="-176416" algn="l">
              <a:lnSpc>
                <a:spcPts val="2467"/>
              </a:lnSpc>
              <a:buFont typeface="Arial"/>
              <a:buChar char="•"/>
            </a:pPr>
            <a:r>
              <a:rPr lang="en-US" sz="1634" spc="122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Handling missing values, replacing with suitable defaults (e.g., unknown for categorical values).</a:t>
            </a:r>
          </a:p>
          <a:p>
            <a:pPr marL="352831" lvl="1" indent="-176416" algn="l">
              <a:lnSpc>
                <a:spcPts val="2467"/>
              </a:lnSpc>
              <a:buFont typeface="Arial"/>
              <a:buChar char="•"/>
            </a:pPr>
            <a:r>
              <a:rPr lang="en-US" sz="1634" spc="122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Dropping irrelevant columns and aggregating data.</a:t>
            </a:r>
          </a:p>
          <a:p>
            <a:pPr algn="l">
              <a:lnSpc>
                <a:spcPts val="2467"/>
              </a:lnSpc>
            </a:pPr>
            <a:endParaRPr lang="en-US" sz="1634" spc="122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algn="l">
              <a:lnSpc>
                <a:spcPts val="2467"/>
              </a:lnSpc>
            </a:pPr>
            <a:endParaRPr lang="en-US" sz="1634" spc="122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9086247" y="7079007"/>
            <a:ext cx="7376527" cy="2051144"/>
            <a:chOff x="0" y="0"/>
            <a:chExt cx="1942789" cy="54021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942789" cy="540219"/>
            </a:xfrm>
            <a:custGeom>
              <a:avLst/>
              <a:gdLst/>
              <a:ahLst/>
              <a:cxnLst/>
              <a:rect l="l" t="t" r="r" b="b"/>
              <a:pathLst>
                <a:path w="1942789" h="540219">
                  <a:moveTo>
                    <a:pt x="28337" y="0"/>
                  </a:moveTo>
                  <a:lnTo>
                    <a:pt x="1914452" y="0"/>
                  </a:lnTo>
                  <a:cubicBezTo>
                    <a:pt x="1930102" y="0"/>
                    <a:pt x="1942789" y="12687"/>
                    <a:pt x="1942789" y="28337"/>
                  </a:cubicBezTo>
                  <a:lnTo>
                    <a:pt x="1942789" y="511882"/>
                  </a:lnTo>
                  <a:cubicBezTo>
                    <a:pt x="1942789" y="519397"/>
                    <a:pt x="1939803" y="526605"/>
                    <a:pt x="1934489" y="531919"/>
                  </a:cubicBezTo>
                  <a:cubicBezTo>
                    <a:pt x="1929175" y="537234"/>
                    <a:pt x="1921967" y="540219"/>
                    <a:pt x="1914452" y="540219"/>
                  </a:cubicBezTo>
                  <a:lnTo>
                    <a:pt x="28337" y="540219"/>
                  </a:lnTo>
                  <a:cubicBezTo>
                    <a:pt x="12687" y="540219"/>
                    <a:pt x="0" y="527532"/>
                    <a:pt x="0" y="511882"/>
                  </a:cubicBezTo>
                  <a:lnTo>
                    <a:pt x="0" y="28337"/>
                  </a:lnTo>
                  <a:cubicBezTo>
                    <a:pt x="0" y="12687"/>
                    <a:pt x="12687" y="0"/>
                    <a:pt x="28337" y="0"/>
                  </a:cubicBezTo>
                  <a:close/>
                </a:path>
              </a:pathLst>
            </a:custGeom>
            <a:solidFill>
              <a:srgbClr val="23274B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66675"/>
              <a:ext cx="1942789" cy="6068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616716" y="7324892"/>
            <a:ext cx="534286" cy="534286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7849085" y="1308541"/>
            <a:ext cx="8954364" cy="1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11"/>
              </a:lnSpc>
            </a:pPr>
            <a:r>
              <a:rPr lang="en-US" sz="4967" b="1">
                <a:solidFill>
                  <a:srgbClr val="FFFFFF"/>
                </a:solidFill>
                <a:latin typeface="TT Norms Std Condensed Bold"/>
                <a:ea typeface="TT Norms Std Condensed Bold"/>
                <a:cs typeface="TT Norms Std Condensed Bold"/>
                <a:sym typeface="TT Norms Std Condensed Bold"/>
              </a:rPr>
              <a:t>DATA PREPROCESSING AND INTEGRATION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719653" y="4803083"/>
            <a:ext cx="381301" cy="334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6"/>
              </a:lnSpc>
            </a:pPr>
            <a:r>
              <a:rPr lang="en-US" sz="2459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1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522040" y="4764983"/>
            <a:ext cx="2832722" cy="37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36"/>
              </a:lnSpc>
            </a:pPr>
            <a:r>
              <a:rPr lang="en-US" sz="2626" b="1">
                <a:solidFill>
                  <a:srgbClr val="FFFFFF"/>
                </a:solidFill>
                <a:latin typeface="TT Norms Std Condensed Bold"/>
                <a:ea typeface="TT Norms Std Condensed Bold"/>
                <a:cs typeface="TT Norms Std Condensed Bold"/>
                <a:sym typeface="TT Norms Std Condensed Bold"/>
              </a:rPr>
              <a:t>Data Cleaning: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693208" y="7443950"/>
            <a:ext cx="381301" cy="334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6"/>
              </a:lnSpc>
            </a:pPr>
            <a:r>
              <a:rPr lang="en-US" sz="2459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495595" y="7405850"/>
            <a:ext cx="2832722" cy="37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36"/>
              </a:lnSpc>
            </a:pPr>
            <a:r>
              <a:rPr lang="en-US" sz="2626" b="1">
                <a:solidFill>
                  <a:srgbClr val="FFFFFF"/>
                </a:solidFill>
                <a:latin typeface="TT Norms Std Condensed Bold"/>
                <a:ea typeface="TT Norms Std Condensed Bold"/>
                <a:cs typeface="TT Norms Std Condensed Bold"/>
                <a:sym typeface="TT Norms Std Condensed Bold"/>
              </a:rPr>
              <a:t>Data Integration: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495595" y="7811553"/>
            <a:ext cx="5675833" cy="1130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1242" lvl="1" indent="-165621" algn="l">
              <a:lnSpc>
                <a:spcPts val="2316"/>
              </a:lnSpc>
              <a:buFont typeface="Arial"/>
              <a:buChar char="•"/>
            </a:pPr>
            <a:r>
              <a:rPr lang="en-US" sz="1534" spc="115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Geospatial Join: Merging datasets using latitude and longitude with Geopandas.</a:t>
            </a:r>
          </a:p>
          <a:p>
            <a:pPr marL="331242" lvl="1" indent="-165621" algn="l">
              <a:lnSpc>
                <a:spcPts val="2316"/>
              </a:lnSpc>
              <a:buFont typeface="Arial"/>
              <a:buChar char="•"/>
            </a:pPr>
            <a:r>
              <a:rPr lang="en-US" sz="1534" spc="115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Creating new features for incidents at each unique location.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F1C9A87-67C1-71F4-390A-697F70685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3207992"/>
            <a:ext cx="8566301" cy="655234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0D1161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47132" y="2375382"/>
            <a:ext cx="15957027" cy="7606818"/>
            <a:chOff x="0" y="0"/>
            <a:chExt cx="4282250" cy="9965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82250" cy="996514"/>
            </a:xfrm>
            <a:custGeom>
              <a:avLst/>
              <a:gdLst/>
              <a:ahLst/>
              <a:cxnLst/>
              <a:rect l="l" t="t" r="r" b="b"/>
              <a:pathLst>
                <a:path w="4282250" h="996514">
                  <a:moveTo>
                    <a:pt x="11904" y="0"/>
                  </a:moveTo>
                  <a:lnTo>
                    <a:pt x="4270346" y="0"/>
                  </a:lnTo>
                  <a:cubicBezTo>
                    <a:pt x="4273503" y="0"/>
                    <a:pt x="4276531" y="1254"/>
                    <a:pt x="4278764" y="3487"/>
                  </a:cubicBezTo>
                  <a:cubicBezTo>
                    <a:pt x="4280996" y="5719"/>
                    <a:pt x="4282250" y="8747"/>
                    <a:pt x="4282250" y="11904"/>
                  </a:cubicBezTo>
                  <a:lnTo>
                    <a:pt x="4282250" y="984610"/>
                  </a:lnTo>
                  <a:cubicBezTo>
                    <a:pt x="4282250" y="987767"/>
                    <a:pt x="4280996" y="990795"/>
                    <a:pt x="4278764" y="993027"/>
                  </a:cubicBezTo>
                  <a:cubicBezTo>
                    <a:pt x="4276531" y="995260"/>
                    <a:pt x="4273503" y="996514"/>
                    <a:pt x="4270346" y="996514"/>
                  </a:cubicBezTo>
                  <a:lnTo>
                    <a:pt x="11904" y="996514"/>
                  </a:lnTo>
                  <a:cubicBezTo>
                    <a:pt x="8747" y="996514"/>
                    <a:pt x="5719" y="995260"/>
                    <a:pt x="3487" y="993027"/>
                  </a:cubicBezTo>
                  <a:cubicBezTo>
                    <a:pt x="1254" y="990795"/>
                    <a:pt x="0" y="987767"/>
                    <a:pt x="0" y="984610"/>
                  </a:cubicBezTo>
                  <a:lnTo>
                    <a:pt x="0" y="11904"/>
                  </a:lnTo>
                  <a:cubicBezTo>
                    <a:pt x="0" y="8747"/>
                    <a:pt x="1254" y="5719"/>
                    <a:pt x="3487" y="3487"/>
                  </a:cubicBezTo>
                  <a:cubicBezTo>
                    <a:pt x="5719" y="1254"/>
                    <a:pt x="8747" y="0"/>
                    <a:pt x="11904" y="0"/>
                  </a:cubicBezTo>
                  <a:close/>
                </a:path>
              </a:pathLst>
            </a:custGeom>
            <a:solidFill>
              <a:srgbClr val="2A3066">
                <a:alpha val="55686"/>
              </a:srgbClr>
            </a:solidFill>
          </p:spPr>
          <p:txBody>
            <a:bodyPr/>
            <a:lstStyle/>
            <a:p>
              <a:endParaRPr lang="en-US" b="1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282250" cy="10631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 b="1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48857" y="679552"/>
            <a:ext cx="8920789" cy="26775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856"/>
              </a:lnSpc>
            </a:pPr>
            <a:r>
              <a:rPr lang="en-US" sz="6348" b="1" dirty="0">
                <a:solidFill>
                  <a:srgbClr val="FFFFFF"/>
                </a:solidFill>
                <a:latin typeface="TT Norms Std Condensed Bold"/>
                <a:ea typeface="TT Norms Std Condensed Bold"/>
                <a:cs typeface="TT Norms Std Condensed Bold"/>
                <a:sym typeface="TT Norms Std Condensed Bold"/>
              </a:rPr>
              <a:t> FEATURE ENGINEERING</a:t>
            </a:r>
          </a:p>
          <a:p>
            <a:pPr algn="l">
              <a:lnSpc>
                <a:spcPts val="6856"/>
              </a:lnSpc>
            </a:pPr>
            <a:endParaRPr lang="en-US" sz="6348" b="1" dirty="0">
              <a:solidFill>
                <a:srgbClr val="FFFFFF"/>
              </a:solidFill>
              <a:latin typeface="TT Norms Std Condensed Bold"/>
              <a:ea typeface="TT Norms Std Condensed Bold"/>
              <a:cs typeface="TT Norms Std Condensed Bold"/>
              <a:sym typeface="TT Norms Std Condensed Bold"/>
            </a:endParaRPr>
          </a:p>
          <a:p>
            <a:pPr algn="l">
              <a:lnSpc>
                <a:spcPts val="6856"/>
              </a:lnSpc>
            </a:pPr>
            <a:endParaRPr lang="en-US" sz="6348" b="1" dirty="0">
              <a:solidFill>
                <a:srgbClr val="FFFFFF"/>
              </a:solidFill>
              <a:latin typeface="TT Norms Std Condensed Bold"/>
              <a:ea typeface="TT Norms Std Condensed Bold"/>
              <a:cs typeface="TT Norms Std Condensed Bold"/>
              <a:sym typeface="TT Norms Std Condensed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433880" y="4034998"/>
            <a:ext cx="3191245" cy="406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52"/>
              </a:lnSpc>
            </a:pPr>
            <a:r>
              <a:rPr lang="en-US" sz="2826" b="1" dirty="0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Features Extracted: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499027" y="4487226"/>
            <a:ext cx="3831479" cy="611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1242" lvl="1" indent="-165621" algn="l">
              <a:lnSpc>
                <a:spcPts val="2471"/>
              </a:lnSpc>
              <a:buFont typeface="Arial"/>
              <a:buChar char="•"/>
            </a:pPr>
            <a:endParaRPr lang="en-US" sz="1534" spc="115" dirty="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algn="l">
              <a:lnSpc>
                <a:spcPts val="2471"/>
              </a:lnSpc>
            </a:pPr>
            <a:endParaRPr lang="en-US" sz="1534" spc="115" dirty="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3D65DB0-9EB8-7EBA-3CDF-E04701028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3377" y="3181111"/>
            <a:ext cx="6601712" cy="642578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1C10D318-E3E9-D77F-CAB5-E0913CD8BDDE}"/>
              </a:ext>
            </a:extLst>
          </p:cNvPr>
          <p:cNvSpPr txBox="1"/>
          <p:nvPr/>
        </p:nvSpPr>
        <p:spPr>
          <a:xfrm>
            <a:off x="1524000" y="4468938"/>
            <a:ext cx="3048000" cy="54482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ts val="2793"/>
              </a:lnSpc>
              <a:buFont typeface="Arial" panose="020B0604020202020204" pitchFamily="34" charset="0"/>
              <a:buChar char="•"/>
            </a:pPr>
            <a:r>
              <a:rPr lang="en-US" sz="1800" spc="130" dirty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High correlations, like between beat and district, suggest redundancy. One of these features might be dropped to avoid multicollinearity in predictive models.</a:t>
            </a:r>
          </a:p>
          <a:p>
            <a:pPr marL="285750" indent="-285750" algn="l">
              <a:lnSpc>
                <a:spcPts val="2793"/>
              </a:lnSpc>
              <a:buFont typeface="Arial" panose="020B0604020202020204" pitchFamily="34" charset="0"/>
              <a:buChar char="•"/>
            </a:pPr>
            <a:r>
              <a:rPr lang="en-US" sz="1800" spc="130" dirty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Interactions between latitude, </a:t>
            </a:r>
            <a:r>
              <a:rPr lang="en-US" sz="1800" spc="130" dirty="0" err="1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community_area</a:t>
            </a:r>
            <a:r>
              <a:rPr lang="en-US" sz="1800" spc="130" dirty="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, and ward could be explored for clustering or categorization.</a:t>
            </a:r>
          </a:p>
        </p:txBody>
      </p:sp>
      <p:sp>
        <p:nvSpPr>
          <p:cNvPr id="31" name="Rectangle 7">
            <a:extLst>
              <a:ext uri="{FF2B5EF4-FFF2-40B4-BE49-F238E27FC236}">
                <a16:creationId xmlns:a16="http://schemas.microsoft.com/office/drawing/2014/main" id="{B2D3FCCE-E1F2-2E90-15E9-54E5461F56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32196" y="4579064"/>
            <a:ext cx="4038600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Analysis Focus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Geographic features (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 Unicode MS"/>
              </a:rPr>
              <a:t>latitude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</a:rPr>
              <a:t>,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 Unicode MS"/>
              </a:rPr>
              <a:t>longitude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</a:rPr>
              <a:t>) show moderate relationships with administrative features (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 Unicode MS"/>
              </a:rPr>
              <a:t>ward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</a:rPr>
              <a:t>,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 Unicode MS"/>
              </a:rPr>
              <a:t>beat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</a:rPr>
              <a:t>,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 Unicode MS"/>
              </a:rPr>
              <a:t>community_area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</a:rPr>
              <a:t>). This could be useful in spatial analysis.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4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198168" y="3047416"/>
            <a:ext cx="10878405" cy="1548868"/>
          </a:xfrm>
          <a:custGeom>
            <a:avLst/>
            <a:gdLst/>
            <a:ahLst/>
            <a:cxnLst/>
            <a:rect l="l" t="t" r="r" b="b"/>
            <a:pathLst>
              <a:path w="10878405" h="1548868">
                <a:moveTo>
                  <a:pt x="0" y="0"/>
                </a:moveTo>
                <a:lnTo>
                  <a:pt x="10878405" y="0"/>
                </a:lnTo>
                <a:lnTo>
                  <a:pt x="10878405" y="1548868"/>
                </a:lnTo>
                <a:lnTo>
                  <a:pt x="0" y="15488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189" t="-148628" r="-1320" b="-170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198168" y="5143500"/>
            <a:ext cx="11301259" cy="1539797"/>
          </a:xfrm>
          <a:custGeom>
            <a:avLst/>
            <a:gdLst/>
            <a:ahLst/>
            <a:cxnLst/>
            <a:rect l="l" t="t" r="r" b="b"/>
            <a:pathLst>
              <a:path w="11301259" h="1539797">
                <a:moveTo>
                  <a:pt x="0" y="0"/>
                </a:moveTo>
                <a:lnTo>
                  <a:pt x="11301259" y="0"/>
                </a:lnTo>
                <a:lnTo>
                  <a:pt x="11301259" y="1539797"/>
                </a:lnTo>
                <a:lnTo>
                  <a:pt x="0" y="15397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198168" y="7351939"/>
            <a:ext cx="10664970" cy="2190252"/>
          </a:xfrm>
          <a:custGeom>
            <a:avLst/>
            <a:gdLst/>
            <a:ahLst/>
            <a:cxnLst/>
            <a:rect l="l" t="t" r="r" b="b"/>
            <a:pathLst>
              <a:path w="10664970" h="2190252">
                <a:moveTo>
                  <a:pt x="0" y="0"/>
                </a:moveTo>
                <a:lnTo>
                  <a:pt x="10664970" y="0"/>
                </a:lnTo>
                <a:lnTo>
                  <a:pt x="10664970" y="2190253"/>
                </a:lnTo>
                <a:lnTo>
                  <a:pt x="0" y="21902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932" b="-1932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356166"/>
            <a:ext cx="9963616" cy="770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69"/>
              </a:lnSpc>
            </a:pPr>
            <a:r>
              <a:rPr lang="en-US" sz="5527" b="1">
                <a:solidFill>
                  <a:srgbClr val="FFFFFF"/>
                </a:solidFill>
                <a:latin typeface="TT Norms Std Condensed Bold"/>
                <a:ea typeface="TT Norms Std Condensed Bold"/>
                <a:cs typeface="TT Norms Std Condensed Bold"/>
                <a:sym typeface="TT Norms Std Condensed Bold"/>
              </a:rPr>
              <a:t>MODELING APPROACH: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07579" y="3128374"/>
            <a:ext cx="3176506" cy="37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36"/>
              </a:lnSpc>
            </a:pPr>
            <a:r>
              <a:rPr lang="en-US" sz="2626" b="1">
                <a:solidFill>
                  <a:srgbClr val="FFFFFF"/>
                </a:solidFill>
                <a:latin typeface="TT Norms Std Condensed Bold"/>
                <a:ea typeface="TT Norms Std Condensed Bold"/>
                <a:cs typeface="TT Norms Std Condensed Bold"/>
                <a:sym typeface="TT Norms Std Condensed Bold"/>
              </a:rPr>
              <a:t>Models Used: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907579" y="3495977"/>
            <a:ext cx="3831479" cy="798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9189" lvl="1" indent="-219595" algn="l">
              <a:lnSpc>
                <a:spcPts val="3277"/>
              </a:lnSpc>
              <a:buFont typeface="Arial"/>
              <a:buChar char="•"/>
            </a:pPr>
            <a:r>
              <a:rPr lang="en-US" sz="2034" spc="152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Random Forest Classifier</a:t>
            </a:r>
          </a:p>
          <a:p>
            <a:pPr algn="l">
              <a:lnSpc>
                <a:spcPts val="3277"/>
              </a:lnSpc>
            </a:pPr>
            <a:endParaRPr lang="en-US" sz="2034" spc="152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907579" y="5471188"/>
            <a:ext cx="3831479" cy="798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9189" lvl="1" indent="-219595" algn="l">
              <a:lnSpc>
                <a:spcPts val="3277"/>
              </a:lnSpc>
              <a:buFont typeface="Arial"/>
              <a:buChar char="•"/>
            </a:pPr>
            <a:r>
              <a:rPr lang="en-US" sz="2034" spc="152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Logistic Regression Model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07579" y="8057946"/>
            <a:ext cx="3831479" cy="389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9189" lvl="1" indent="-219595" algn="l">
              <a:lnSpc>
                <a:spcPts val="3277"/>
              </a:lnSpc>
              <a:buFont typeface="Arial"/>
              <a:buChar char="•"/>
            </a:pPr>
            <a:r>
              <a:rPr lang="en-US" sz="2034" spc="152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XG Boost Classifier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4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07233" y="2830316"/>
            <a:ext cx="18495233" cy="6413642"/>
          </a:xfrm>
          <a:custGeom>
            <a:avLst/>
            <a:gdLst/>
            <a:ahLst/>
            <a:cxnLst/>
            <a:rect l="l" t="t" r="r" b="b"/>
            <a:pathLst>
              <a:path w="18495233" h="6413642">
                <a:moveTo>
                  <a:pt x="0" y="0"/>
                </a:moveTo>
                <a:lnTo>
                  <a:pt x="18495233" y="0"/>
                </a:lnTo>
                <a:lnTo>
                  <a:pt x="18495233" y="6413642"/>
                </a:lnTo>
                <a:lnTo>
                  <a:pt x="0" y="64136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15" r="-708" b="-3276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1356166"/>
            <a:ext cx="9963616" cy="789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69"/>
              </a:lnSpc>
            </a:pPr>
            <a:r>
              <a:rPr lang="en-US" sz="5527" b="1" dirty="0">
                <a:solidFill>
                  <a:srgbClr val="FFFFFF"/>
                </a:solidFill>
                <a:latin typeface="TT Norms Std Condensed Bold"/>
                <a:ea typeface="TT Norms Std Condensed Bold"/>
                <a:cs typeface="TT Norms Std Condensed Bold"/>
                <a:sym typeface="TT Norms Std Condensed Bold"/>
              </a:rPr>
              <a:t>RESULTS AND DISCUSSION: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440587"/>
            <a:ext cx="3176506" cy="37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36"/>
              </a:lnSpc>
            </a:pPr>
            <a:r>
              <a:rPr lang="en-US" sz="2626" b="1">
                <a:solidFill>
                  <a:srgbClr val="FFFFFF"/>
                </a:solidFill>
                <a:latin typeface="TT Norms Std Condensed Bold"/>
                <a:ea typeface="TT Norms Std Condensed Bold"/>
                <a:cs typeface="TT Norms Std Condensed Bold"/>
                <a:sym typeface="TT Norms Std Condensed Bold"/>
              </a:rPr>
              <a:t>Confusion Matrices: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0D1161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409700"/>
            <a:ext cx="9497534" cy="7857889"/>
            <a:chOff x="0" y="0"/>
            <a:chExt cx="1471416" cy="12173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71416" cy="1217393"/>
            </a:xfrm>
            <a:custGeom>
              <a:avLst/>
              <a:gdLst/>
              <a:ahLst/>
              <a:cxnLst/>
              <a:rect l="l" t="t" r="r" b="b"/>
              <a:pathLst>
                <a:path w="1471416" h="1217393">
                  <a:moveTo>
                    <a:pt x="81515" y="0"/>
                  </a:moveTo>
                  <a:lnTo>
                    <a:pt x="1389901" y="0"/>
                  </a:lnTo>
                  <a:cubicBezTo>
                    <a:pt x="1434921" y="0"/>
                    <a:pt x="1471416" y="36496"/>
                    <a:pt x="1471416" y="81515"/>
                  </a:cubicBezTo>
                  <a:lnTo>
                    <a:pt x="1471416" y="1135877"/>
                  </a:lnTo>
                  <a:cubicBezTo>
                    <a:pt x="1471416" y="1157497"/>
                    <a:pt x="1462828" y="1178230"/>
                    <a:pt x="1447541" y="1193517"/>
                  </a:cubicBezTo>
                  <a:cubicBezTo>
                    <a:pt x="1432254" y="1208804"/>
                    <a:pt x="1411521" y="1217393"/>
                    <a:pt x="1389901" y="1217393"/>
                  </a:cubicBezTo>
                  <a:lnTo>
                    <a:pt x="81515" y="1217393"/>
                  </a:lnTo>
                  <a:cubicBezTo>
                    <a:pt x="59896" y="1217393"/>
                    <a:pt x="39162" y="1208804"/>
                    <a:pt x="23875" y="1193517"/>
                  </a:cubicBezTo>
                  <a:cubicBezTo>
                    <a:pt x="8588" y="1178230"/>
                    <a:pt x="0" y="1157497"/>
                    <a:pt x="0" y="1135877"/>
                  </a:cubicBezTo>
                  <a:lnTo>
                    <a:pt x="0" y="81515"/>
                  </a:lnTo>
                  <a:cubicBezTo>
                    <a:pt x="0" y="59896"/>
                    <a:pt x="8588" y="39162"/>
                    <a:pt x="23875" y="23875"/>
                  </a:cubicBezTo>
                  <a:cubicBezTo>
                    <a:pt x="39162" y="8588"/>
                    <a:pt x="59896" y="0"/>
                    <a:pt x="81515" y="0"/>
                  </a:cubicBezTo>
                  <a:close/>
                </a:path>
              </a:pathLst>
            </a:custGeom>
            <a:blipFill>
              <a:blip r:embed="rId2"/>
              <a:stretch>
                <a:fillRect l="-8782" r="-8782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9840915" y="1790700"/>
            <a:ext cx="7794180" cy="1743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8"/>
              </a:lnSpc>
            </a:pPr>
            <a:r>
              <a:rPr lang="en-US" sz="6295" b="1" dirty="0">
                <a:solidFill>
                  <a:srgbClr val="FFFFFF"/>
                </a:solidFill>
                <a:latin typeface="TT Norms Std Condensed Bold"/>
                <a:ea typeface="TT Norms Std Condensed Bold"/>
                <a:cs typeface="TT Norms Std Condensed Bold"/>
                <a:sym typeface="TT Norms Std Condensed Bold"/>
              </a:rPr>
              <a:t>VISUALIZATION OF SAFETY CLASSES: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982200" y="3926698"/>
            <a:ext cx="6782298" cy="24336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3"/>
              </a:lnSpc>
            </a:pPr>
            <a:r>
              <a:rPr lang="en-US" sz="1734" b="1" spc="13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Map Visualization:</a:t>
            </a:r>
          </a:p>
          <a:p>
            <a:pPr algn="l">
              <a:lnSpc>
                <a:spcPts val="2793"/>
              </a:lnSpc>
            </a:pPr>
            <a:endParaRPr lang="en-US" sz="1734" b="1" spc="130">
              <a:solidFill>
                <a:srgbClr val="FFFFFF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l">
              <a:lnSpc>
                <a:spcPts val="2793"/>
              </a:lnSpc>
            </a:pPr>
            <a:r>
              <a:rPr lang="en-US" sz="1734" spc="13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Locations colored by safety class:</a:t>
            </a:r>
          </a:p>
          <a:p>
            <a:pPr marL="374421" lvl="1" indent="-187210" algn="l">
              <a:lnSpc>
                <a:spcPts val="2793"/>
              </a:lnSpc>
              <a:buFont typeface="Arial"/>
              <a:buChar char="•"/>
            </a:pPr>
            <a:r>
              <a:rPr lang="en-US" sz="1734" spc="13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Green: Safe</a:t>
            </a:r>
          </a:p>
          <a:p>
            <a:pPr marL="374421" lvl="1" indent="-187210" algn="l">
              <a:lnSpc>
                <a:spcPts val="2793"/>
              </a:lnSpc>
              <a:buFont typeface="Arial"/>
              <a:buChar char="•"/>
            </a:pPr>
            <a:r>
              <a:rPr lang="en-US" sz="1734" spc="13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Red: Unsafe</a:t>
            </a:r>
          </a:p>
          <a:p>
            <a:pPr algn="l">
              <a:lnSpc>
                <a:spcPts val="2793"/>
              </a:lnSpc>
            </a:pPr>
            <a:r>
              <a:rPr lang="en-US" sz="1734" spc="13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Shows clusters of locations requiring attention.</a:t>
            </a:r>
          </a:p>
          <a:p>
            <a:pPr algn="l">
              <a:lnSpc>
                <a:spcPts val="2793"/>
              </a:lnSpc>
            </a:pPr>
            <a:endParaRPr lang="en-US" sz="1734" spc="13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4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941506" y="-487132"/>
            <a:ext cx="6886646" cy="7069097"/>
            <a:chOff x="0" y="0"/>
            <a:chExt cx="1813767" cy="186182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13767" cy="1861820"/>
            </a:xfrm>
            <a:custGeom>
              <a:avLst/>
              <a:gdLst/>
              <a:ahLst/>
              <a:cxnLst/>
              <a:rect l="l" t="t" r="r" b="b"/>
              <a:pathLst>
                <a:path w="1813767" h="1861820">
                  <a:moveTo>
                    <a:pt x="0" y="0"/>
                  </a:moveTo>
                  <a:lnTo>
                    <a:pt x="1813767" y="0"/>
                  </a:lnTo>
                  <a:lnTo>
                    <a:pt x="1813767" y="1861820"/>
                  </a:lnTo>
                  <a:lnTo>
                    <a:pt x="0" y="1861820"/>
                  </a:lnTo>
                  <a:close/>
                </a:path>
              </a:pathLst>
            </a:custGeom>
            <a:gradFill rotWithShape="1">
              <a:gsLst>
                <a:gs pos="0">
                  <a:srgbClr val="5276F7">
                    <a:alpha val="100000"/>
                  </a:srgbClr>
                </a:gs>
                <a:gs pos="100000">
                  <a:srgbClr val="000429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1813767" cy="19284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9420072" y="-29553"/>
            <a:ext cx="8796150" cy="5816454"/>
          </a:xfrm>
          <a:custGeom>
            <a:avLst/>
            <a:gdLst/>
            <a:ahLst/>
            <a:cxnLst/>
            <a:rect l="l" t="t" r="r" b="b"/>
            <a:pathLst>
              <a:path w="8796150" h="5816454">
                <a:moveTo>
                  <a:pt x="0" y="0"/>
                </a:moveTo>
                <a:lnTo>
                  <a:pt x="8796150" y="0"/>
                </a:lnTo>
                <a:lnTo>
                  <a:pt x="8796150" y="5816455"/>
                </a:lnTo>
                <a:lnTo>
                  <a:pt x="0" y="58164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831103" y="5786902"/>
            <a:ext cx="7385119" cy="4454748"/>
          </a:xfrm>
          <a:custGeom>
            <a:avLst/>
            <a:gdLst/>
            <a:ahLst/>
            <a:cxnLst/>
            <a:rect l="l" t="t" r="r" b="b"/>
            <a:pathLst>
              <a:path w="7385119" h="4454748">
                <a:moveTo>
                  <a:pt x="0" y="0"/>
                </a:moveTo>
                <a:lnTo>
                  <a:pt x="7385119" y="0"/>
                </a:lnTo>
                <a:lnTo>
                  <a:pt x="7385119" y="4454748"/>
                </a:lnTo>
                <a:lnTo>
                  <a:pt x="0" y="44547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3027" t="-29699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1356166"/>
            <a:ext cx="8867659" cy="152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69"/>
              </a:lnSpc>
            </a:pPr>
            <a:r>
              <a:rPr lang="en-US" sz="5527" b="1">
                <a:solidFill>
                  <a:srgbClr val="FFFFFF"/>
                </a:solidFill>
                <a:latin typeface="TT Norms Std Condensed Bold"/>
                <a:ea typeface="TT Norms Std Condensed Bold"/>
                <a:cs typeface="TT Norms Std Condensed Bold"/>
                <a:sym typeface="TT Norms Std Condensed Bold"/>
              </a:rPr>
              <a:t>CONCLUSIONS AND RECCOMMENDATIONS: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52413" y="3296592"/>
            <a:ext cx="8867659" cy="4066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95527" lvl="1" indent="-197763" algn="l">
              <a:lnSpc>
                <a:spcPts val="2951"/>
              </a:lnSpc>
              <a:buFont typeface="Arial"/>
              <a:buChar char="•"/>
            </a:pPr>
            <a:r>
              <a:rPr lang="en-US" sz="1831" spc="168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Summary of Findings:</a:t>
            </a:r>
          </a:p>
          <a:p>
            <a:pPr marL="791054" lvl="2" indent="-263685" algn="l">
              <a:lnSpc>
                <a:spcPts val="2951"/>
              </a:lnSpc>
              <a:buFont typeface="Arial"/>
              <a:buChar char="⚬"/>
            </a:pPr>
            <a:r>
              <a:rPr lang="en-US" sz="1831" spc="168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High incidents of crime and traffic significantly reduce street safety.</a:t>
            </a:r>
          </a:p>
          <a:p>
            <a:pPr marL="791054" lvl="2" indent="-263685" algn="l">
              <a:lnSpc>
                <a:spcPts val="2951"/>
              </a:lnSpc>
              <a:buFont typeface="Arial"/>
              <a:buChar char="⚬"/>
            </a:pPr>
            <a:r>
              <a:rPr lang="en-US" sz="1831" spc="168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Most locations fall into the Safe class.</a:t>
            </a:r>
          </a:p>
          <a:p>
            <a:pPr marL="395527" lvl="1" indent="-197763" algn="l">
              <a:lnSpc>
                <a:spcPts val="2951"/>
              </a:lnSpc>
              <a:buFont typeface="Arial"/>
              <a:buChar char="•"/>
            </a:pPr>
            <a:r>
              <a:rPr lang="en-US" sz="1831" spc="168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Recommendations:</a:t>
            </a:r>
          </a:p>
          <a:p>
            <a:pPr marL="791054" lvl="2" indent="-263685" algn="l">
              <a:lnSpc>
                <a:spcPts val="2951"/>
              </a:lnSpc>
              <a:buFont typeface="Arial"/>
              <a:buChar char="⚬"/>
            </a:pPr>
            <a:r>
              <a:rPr lang="en-US" sz="1831" spc="168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For City Planners: Allocate resources to Unsafe areas for infrastructure improvements.</a:t>
            </a:r>
          </a:p>
          <a:p>
            <a:pPr marL="791054" lvl="2" indent="-263685" algn="l">
              <a:lnSpc>
                <a:spcPts val="2951"/>
              </a:lnSpc>
              <a:buFont typeface="Arial"/>
              <a:buChar char="⚬"/>
            </a:pPr>
            <a:r>
              <a:rPr lang="en-US" sz="1831" spc="168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For Law Enforcement: Increase patrolling in Unsafe areas.</a:t>
            </a:r>
          </a:p>
          <a:p>
            <a:pPr marL="791054" lvl="2" indent="-263685" algn="l">
              <a:lnSpc>
                <a:spcPts val="2951"/>
              </a:lnSpc>
              <a:buFont typeface="Arial"/>
              <a:buChar char="⚬"/>
            </a:pPr>
            <a:r>
              <a:rPr lang="en-US" sz="1831" spc="168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For Community Leaders: Organize safety workshops in Moderate areas.</a:t>
            </a:r>
          </a:p>
          <a:p>
            <a:pPr algn="l">
              <a:lnSpc>
                <a:spcPts val="2951"/>
              </a:lnSpc>
            </a:pPr>
            <a:endParaRPr lang="en-US" sz="1831" spc="168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425</Words>
  <Application>Microsoft Office PowerPoint</Application>
  <PresentationFormat>Custom</PresentationFormat>
  <Paragraphs>68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TT Norms Std Condensed</vt:lpstr>
      <vt:lpstr>Arial Unicode MS</vt:lpstr>
      <vt:lpstr>TT Norms Std Condensed Bold</vt:lpstr>
      <vt:lpstr>Arial</vt:lpstr>
      <vt:lpstr>Calibri</vt:lpstr>
      <vt:lpstr>Sitka Text</vt:lpstr>
      <vt:lpstr>Open Sans</vt:lpstr>
      <vt:lpstr>Arial Narrow</vt:lpstr>
      <vt:lpstr>Open Sans Light</vt:lpstr>
      <vt:lpstr>Open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STREET SAFETY ANALYSIS PPT</dc:title>
  <dc:creator>Varshitha Yanamala</dc:creator>
  <cp:lastModifiedBy>Varshitha Yanamala</cp:lastModifiedBy>
  <cp:revision>5</cp:revision>
  <dcterms:created xsi:type="dcterms:W3CDTF">2006-08-16T00:00:00Z</dcterms:created>
  <dcterms:modified xsi:type="dcterms:W3CDTF">2024-12-05T01:20:43Z</dcterms:modified>
  <dc:identifier>DAGYPtH4r0Q</dc:identifier>
</cp:coreProperties>
</file>

<file path=docProps/thumbnail.jpeg>
</file>